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5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7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5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82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2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2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3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9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4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7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6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5B8DB-C023-45A6-A2EE-F09CBCAFFDDC}" type="datetimeFigureOut">
              <a:rPr lang="en-US" smtClean="0"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0A1A6-C433-406B-A9D5-D1CBD6F7B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0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and Vegetation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Ocean Currents</a:t>
            </a:r>
          </a:p>
          <a:p>
            <a:pPr lvl="1"/>
            <a:r>
              <a:rPr lang="en-US" dirty="0" smtClean="0"/>
              <a:t>Influence climate</a:t>
            </a:r>
          </a:p>
          <a:p>
            <a:pPr lvl="1"/>
            <a:r>
              <a:rPr lang="en-US" dirty="0" smtClean="0"/>
              <a:t>Japan current (“Kuroshio”)</a:t>
            </a:r>
          </a:p>
          <a:p>
            <a:pPr lvl="2"/>
            <a:r>
              <a:rPr lang="en-US" dirty="0" smtClean="0"/>
              <a:t>Flows Northward along southern and southeastern coasts of Japanese islands</a:t>
            </a:r>
          </a:p>
          <a:p>
            <a:pPr lvl="2"/>
            <a:r>
              <a:rPr lang="en-US" dirty="0" smtClean="0"/>
              <a:t>Warms the land</a:t>
            </a:r>
          </a:p>
          <a:p>
            <a:pPr lvl="1"/>
            <a:r>
              <a:rPr lang="en-US" dirty="0" smtClean="0"/>
              <a:t>Kuril current (“Oyashio”)</a:t>
            </a:r>
          </a:p>
          <a:p>
            <a:pPr lvl="2"/>
            <a:r>
              <a:rPr lang="en-US" dirty="0" smtClean="0"/>
              <a:t>Flows southwest from Bering sea along Japan’s northern islands</a:t>
            </a:r>
          </a:p>
          <a:p>
            <a:pPr lvl="2"/>
            <a:r>
              <a:rPr lang="en-US" dirty="0" smtClean="0"/>
              <a:t>Brings harsh, cold winters</a:t>
            </a:r>
          </a:p>
          <a:p>
            <a:pPr lvl="1"/>
            <a:r>
              <a:rPr lang="en-US" dirty="0" smtClean="0"/>
              <a:t>Typhoons</a:t>
            </a:r>
          </a:p>
          <a:p>
            <a:pPr lvl="2"/>
            <a:r>
              <a:rPr lang="en-US" dirty="0" smtClean="0"/>
              <a:t>Violent storms that form in Pacific and blow across coastal East Asia</a:t>
            </a:r>
          </a:p>
          <a:p>
            <a:pPr lvl="2"/>
            <a:r>
              <a:rPr lang="en-US" dirty="0" smtClean="0"/>
              <a:t>Can cause severe damage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84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Population Patterns &amp;</a:t>
            </a:r>
          </a:p>
          <a:p>
            <a:r>
              <a:rPr lang="en-US" dirty="0" smtClean="0"/>
              <a:t>History and Governments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b="1" u="sng" dirty="0" smtClean="0"/>
              <a:t>Human Characteristics</a:t>
            </a:r>
          </a:p>
          <a:p>
            <a:pPr lvl="1"/>
            <a:r>
              <a:rPr lang="en-US" dirty="0" smtClean="0"/>
              <a:t>1.5 billion people</a:t>
            </a:r>
          </a:p>
          <a:p>
            <a:pPr lvl="2"/>
            <a:r>
              <a:rPr lang="en-US" dirty="0" smtClean="0"/>
              <a:t>25 % of world population</a:t>
            </a:r>
          </a:p>
          <a:p>
            <a:pPr lvl="2"/>
            <a:r>
              <a:rPr lang="en-US" dirty="0" smtClean="0"/>
              <a:t>Major ethnic groups</a:t>
            </a:r>
          </a:p>
          <a:p>
            <a:pPr lvl="3"/>
            <a:r>
              <a:rPr lang="en-US" dirty="0" smtClean="0"/>
              <a:t>Chinese, Tibetan, Korean, Japanese, and Mongolian</a:t>
            </a:r>
          </a:p>
          <a:p>
            <a:r>
              <a:rPr lang="en-US" dirty="0" smtClean="0"/>
              <a:t>China</a:t>
            </a:r>
          </a:p>
          <a:p>
            <a:pPr lvl="1"/>
            <a:r>
              <a:rPr lang="en-US" dirty="0" smtClean="0"/>
              <a:t>“people of the middle kingdom”</a:t>
            </a:r>
          </a:p>
          <a:p>
            <a:pPr lvl="1"/>
            <a:r>
              <a:rPr lang="en-US" dirty="0" smtClean="0"/>
              <a:t>Major ethnic group: Han</a:t>
            </a:r>
          </a:p>
          <a:p>
            <a:pPr lvl="1"/>
            <a:r>
              <a:rPr lang="en-US" dirty="0" smtClean="0"/>
              <a:t>Other ethnic groups (8%)</a:t>
            </a:r>
          </a:p>
          <a:p>
            <a:pPr lvl="2"/>
            <a:r>
              <a:rPr lang="en-US" dirty="0" smtClean="0"/>
              <a:t>Belong to 55 different groups</a:t>
            </a:r>
          </a:p>
          <a:p>
            <a:pPr lvl="3"/>
            <a:r>
              <a:rPr lang="en-US" dirty="0" smtClean="0"/>
              <a:t>Most live in Western and Northern China</a:t>
            </a:r>
          </a:p>
          <a:p>
            <a:pPr lvl="4"/>
            <a:r>
              <a:rPr lang="en-US" dirty="0" smtClean="0"/>
              <a:t>Ex. Tibetans – ruled by Chinese since 1950</a:t>
            </a:r>
          </a:p>
          <a:p>
            <a:pPr lvl="2"/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28575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2142932" cy="286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07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Taiwan</a:t>
            </a:r>
          </a:p>
          <a:p>
            <a:pPr lvl="1"/>
            <a:r>
              <a:rPr lang="en-US" dirty="0" smtClean="0"/>
              <a:t>Most Taiwanese descended from Chinese who came hundreds of years ago</a:t>
            </a:r>
          </a:p>
          <a:p>
            <a:pPr lvl="1"/>
            <a:r>
              <a:rPr lang="en-US" dirty="0" smtClean="0"/>
              <a:t>15% came after Communist takeover of China</a:t>
            </a:r>
          </a:p>
          <a:p>
            <a:pPr lvl="1"/>
            <a:r>
              <a:rPr lang="en-US" dirty="0" smtClean="0"/>
              <a:t>Taiwan’s original inhabitants</a:t>
            </a:r>
          </a:p>
          <a:p>
            <a:pPr lvl="2"/>
            <a:r>
              <a:rPr lang="en-US" dirty="0" smtClean="0"/>
              <a:t>ABORIGINES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3657600" cy="23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9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Japan, Korea, &amp; Mongolia</a:t>
            </a:r>
          </a:p>
          <a:p>
            <a:pPr lvl="1"/>
            <a:r>
              <a:rPr lang="en-US" dirty="0" smtClean="0"/>
              <a:t>Japan</a:t>
            </a:r>
          </a:p>
          <a:p>
            <a:pPr lvl="2"/>
            <a:r>
              <a:rPr lang="en-US" dirty="0" smtClean="0"/>
              <a:t>Ethnically HOMOGENOUS</a:t>
            </a:r>
          </a:p>
          <a:p>
            <a:pPr lvl="3"/>
            <a:r>
              <a:rPr lang="en-US" dirty="0" smtClean="0"/>
              <a:t>99% Japanese</a:t>
            </a:r>
          </a:p>
          <a:p>
            <a:pPr lvl="2"/>
            <a:r>
              <a:rPr lang="en-US" dirty="0" smtClean="0"/>
              <a:t>Native inhabitants: AINU</a:t>
            </a:r>
          </a:p>
          <a:p>
            <a:pPr lvl="1"/>
            <a:r>
              <a:rPr lang="en-US" dirty="0" smtClean="0"/>
              <a:t>Korea</a:t>
            </a:r>
          </a:p>
          <a:p>
            <a:pPr lvl="2"/>
            <a:r>
              <a:rPr lang="en-US" dirty="0" smtClean="0"/>
              <a:t>Also ethnically homogenous</a:t>
            </a:r>
          </a:p>
          <a:p>
            <a:pPr lvl="1"/>
            <a:r>
              <a:rPr lang="en-US" dirty="0" smtClean="0"/>
              <a:t>Mongolia</a:t>
            </a:r>
          </a:p>
          <a:p>
            <a:pPr lvl="2"/>
            <a:r>
              <a:rPr lang="en-US" dirty="0" smtClean="0"/>
              <a:t>Mostly ethnic Mongolians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91209"/>
            <a:ext cx="4038600" cy="394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1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Where East Asians Live</a:t>
            </a:r>
          </a:p>
          <a:p>
            <a:pPr lvl="1"/>
            <a:r>
              <a:rPr lang="en-US" dirty="0" smtClean="0"/>
              <a:t>Population distributed unevenly</a:t>
            </a:r>
          </a:p>
          <a:p>
            <a:pPr lvl="1"/>
            <a:r>
              <a:rPr lang="en-US" dirty="0" smtClean="0"/>
              <a:t>Most East Asians settle in coastal or fertile river areas</a:t>
            </a:r>
          </a:p>
          <a:p>
            <a:pPr lvl="2"/>
            <a:r>
              <a:rPr lang="en-US" dirty="0" smtClean="0"/>
              <a:t>Some of these most densely populated on Earth</a:t>
            </a:r>
          </a:p>
          <a:p>
            <a:r>
              <a:rPr lang="en-US" dirty="0" smtClean="0"/>
              <a:t>China</a:t>
            </a:r>
          </a:p>
          <a:p>
            <a:pPr lvl="1"/>
            <a:r>
              <a:rPr lang="en-US" dirty="0" smtClean="0"/>
              <a:t>90% live on 1/6 of land</a:t>
            </a:r>
          </a:p>
          <a:p>
            <a:pPr lvl="1"/>
            <a:r>
              <a:rPr lang="en-US" dirty="0" smtClean="0"/>
              <a:t>Rugged Western provinces</a:t>
            </a:r>
          </a:p>
          <a:p>
            <a:pPr lvl="2"/>
            <a:r>
              <a:rPr lang="en-US" dirty="0" smtClean="0"/>
              <a:t>Xinjiang</a:t>
            </a:r>
          </a:p>
          <a:p>
            <a:pPr lvl="2"/>
            <a:r>
              <a:rPr lang="en-US" dirty="0" smtClean="0"/>
              <a:t>Inner Mongolia</a:t>
            </a:r>
          </a:p>
          <a:p>
            <a:pPr lvl="1"/>
            <a:r>
              <a:rPr lang="en-US" dirty="0" smtClean="0"/>
              <a:t>Taiwan</a:t>
            </a:r>
          </a:p>
          <a:p>
            <a:pPr lvl="2"/>
            <a:r>
              <a:rPr lang="en-US" dirty="0" smtClean="0"/>
              <a:t>Space limited</a:t>
            </a:r>
          </a:p>
          <a:p>
            <a:pPr lvl="2"/>
            <a:r>
              <a:rPr lang="en-US" dirty="0" smtClean="0"/>
              <a:t>Live in cities like TAIPEI or close to coast</a:t>
            </a:r>
          </a:p>
          <a:p>
            <a:pPr lvl="2"/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038600" cy="268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343400"/>
            <a:ext cx="40004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0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North &amp; South Korea</a:t>
            </a:r>
          </a:p>
          <a:p>
            <a:pPr lvl="1"/>
            <a:r>
              <a:rPr lang="en-US" dirty="0" smtClean="0"/>
              <a:t>Most live in coastal plains that wrap around Peninsula</a:t>
            </a:r>
          </a:p>
          <a:p>
            <a:pPr lvl="1"/>
            <a:r>
              <a:rPr lang="en-US" dirty="0" smtClean="0"/>
              <a:t>2/3 live in growing cities like SEOUL and PYONGYANG</a:t>
            </a:r>
          </a:p>
          <a:p>
            <a:r>
              <a:rPr lang="en-US" dirty="0" smtClean="0"/>
              <a:t>Japan</a:t>
            </a:r>
          </a:p>
          <a:p>
            <a:pPr lvl="1"/>
            <a:r>
              <a:rPr lang="en-US" dirty="0" smtClean="0"/>
              <a:t>Limited area for large population</a:t>
            </a:r>
          </a:p>
          <a:p>
            <a:pPr lvl="1"/>
            <a:r>
              <a:rPr lang="en-US" dirty="0" smtClean="0"/>
              <a:t>Mountains in center</a:t>
            </a:r>
          </a:p>
          <a:p>
            <a:pPr lvl="1"/>
            <a:r>
              <a:rPr lang="en-US" dirty="0" smtClean="0"/>
              <a:t>78% of 125 million people- urban coastal areas</a:t>
            </a:r>
          </a:p>
          <a:p>
            <a:pPr lvl="3"/>
            <a:r>
              <a:rPr lang="en-US" dirty="0" smtClean="0"/>
              <a:t>TOKYO CORRIDOR</a:t>
            </a:r>
          </a:p>
          <a:p>
            <a:pPr lvl="4"/>
            <a:r>
              <a:rPr lang="en-US" dirty="0" smtClean="0"/>
              <a:t>Series of cities crowded together on main island of HONSHU</a:t>
            </a:r>
          </a:p>
          <a:p>
            <a:pPr lvl="4"/>
            <a:r>
              <a:rPr lang="en-US" dirty="0" smtClean="0"/>
              <a:t>TOKYO – world’s most populous urban area</a:t>
            </a:r>
          </a:p>
          <a:p>
            <a:pPr lvl="4"/>
            <a:endParaRPr lang="en-US" dirty="0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3440234" cy="258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343400"/>
            <a:ext cx="3440234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29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 smtClean="0"/>
              <a:t>Japan’s Urban Lifestyle</a:t>
            </a:r>
          </a:p>
          <a:p>
            <a:pPr lvl="1"/>
            <a:r>
              <a:rPr lang="en-US" dirty="0" smtClean="0"/>
              <a:t>Neon signs, skyscrapers, people living in apartments</a:t>
            </a:r>
          </a:p>
          <a:p>
            <a:pPr lvl="1"/>
            <a:r>
              <a:rPr lang="en-US" dirty="0" smtClean="0"/>
              <a:t>Efficient transportation system: bullet train</a:t>
            </a:r>
          </a:p>
          <a:p>
            <a:r>
              <a:rPr lang="en-US" b="1" u="sng" dirty="0" smtClean="0"/>
              <a:t>Migration</a:t>
            </a:r>
          </a:p>
          <a:p>
            <a:pPr lvl="1"/>
            <a:r>
              <a:rPr lang="en-US" dirty="0" smtClean="0"/>
              <a:t>China</a:t>
            </a:r>
          </a:p>
          <a:p>
            <a:pPr lvl="2"/>
            <a:r>
              <a:rPr lang="en-US" dirty="0" smtClean="0"/>
              <a:t>Most Chinese still live and work on farms</a:t>
            </a:r>
          </a:p>
          <a:p>
            <a:pPr lvl="3"/>
            <a:r>
              <a:rPr lang="en-US" dirty="0" smtClean="0"/>
              <a:t>Many now moving to cities</a:t>
            </a:r>
          </a:p>
          <a:p>
            <a:pPr lvl="1"/>
            <a:r>
              <a:rPr lang="en-US" dirty="0" smtClean="0"/>
              <a:t>South Korea</a:t>
            </a:r>
          </a:p>
          <a:p>
            <a:pPr lvl="2"/>
            <a:r>
              <a:rPr lang="en-US" dirty="0" smtClean="0"/>
              <a:t>People fled North Korea mid-1900s</a:t>
            </a:r>
          </a:p>
          <a:p>
            <a:pPr lvl="3"/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97" y="1600200"/>
            <a:ext cx="347260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8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Patterns (cont.)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Challenges to Growth</a:t>
            </a:r>
          </a:p>
          <a:p>
            <a:pPr lvl="1"/>
            <a:r>
              <a:rPr lang="en-US" dirty="0" smtClean="0"/>
              <a:t>Urbanization has led to overcrowding in cities</a:t>
            </a:r>
          </a:p>
          <a:p>
            <a:pPr lvl="2"/>
            <a:r>
              <a:rPr lang="en-US" dirty="0" smtClean="0"/>
              <a:t>Chinese solutions: build rural agricultural </a:t>
            </a:r>
            <a:r>
              <a:rPr lang="en-US" dirty="0"/>
              <a:t>t</a:t>
            </a:r>
            <a:r>
              <a:rPr lang="en-US" dirty="0" smtClean="0"/>
              <a:t>owns in remote areas</a:t>
            </a:r>
          </a:p>
          <a:p>
            <a:pPr lvl="1"/>
            <a:r>
              <a:rPr lang="en-US" dirty="0" smtClean="0"/>
              <a:t>Unchecked population growth</a:t>
            </a:r>
          </a:p>
          <a:p>
            <a:pPr lvl="2"/>
            <a:r>
              <a:rPr lang="en-US" dirty="0" smtClean="0"/>
              <a:t>1979: one-child policy begins (recently ended)</a:t>
            </a:r>
          </a:p>
          <a:p>
            <a:pPr lvl="1"/>
            <a:endParaRPr lang="en-US" b="1" u="sn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0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Ancient East Asia</a:t>
            </a:r>
          </a:p>
          <a:p>
            <a:pPr lvl="1"/>
            <a:r>
              <a:rPr lang="en-US" dirty="0" smtClean="0"/>
              <a:t>Home to some of the world’s oldest civilizations</a:t>
            </a:r>
          </a:p>
          <a:p>
            <a:pPr lvl="1"/>
            <a:r>
              <a:rPr lang="en-US" dirty="0" smtClean="0"/>
              <a:t>China was CULTURAL HEARTH for neighbors</a:t>
            </a:r>
          </a:p>
          <a:p>
            <a:pPr lvl="2"/>
            <a:r>
              <a:rPr lang="en-US" dirty="0" smtClean="0"/>
              <a:t>A center from which ideas and practices helped shape East Asia’s cultures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219200"/>
            <a:ext cx="4038600" cy="227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238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China’s Dynasties</a:t>
            </a:r>
          </a:p>
          <a:p>
            <a:pPr lvl="1"/>
            <a:r>
              <a:rPr lang="en-US" dirty="0" smtClean="0"/>
              <a:t>Chinese culture started 5,000 years ago in Wei Valley (Yellow River area)</a:t>
            </a:r>
          </a:p>
          <a:p>
            <a:pPr lvl="1"/>
            <a:r>
              <a:rPr lang="en-US" dirty="0" smtClean="0"/>
              <a:t>Records first kept under Shang DYNASTY, or ruling family</a:t>
            </a:r>
          </a:p>
          <a:p>
            <a:pPr lvl="2"/>
            <a:r>
              <a:rPr lang="en-US" dirty="0" smtClean="0"/>
              <a:t>Took power 1600 B. C. in North China Plain</a:t>
            </a:r>
          </a:p>
          <a:p>
            <a:pPr lvl="2"/>
            <a:r>
              <a:rPr lang="en-US" dirty="0" smtClean="0"/>
              <a:t>Goals of Shang and later dynasties</a:t>
            </a:r>
          </a:p>
          <a:p>
            <a:pPr lvl="3"/>
            <a:r>
              <a:rPr lang="en-US" dirty="0" smtClean="0"/>
              <a:t>Put down rebellions</a:t>
            </a:r>
          </a:p>
          <a:p>
            <a:pPr lvl="3"/>
            <a:r>
              <a:rPr lang="en-US" dirty="0" smtClean="0"/>
              <a:t>Prevent incursions of Central Asian nomads</a:t>
            </a:r>
          </a:p>
          <a:p>
            <a:pPr lvl="3"/>
            <a:r>
              <a:rPr lang="en-US" dirty="0" smtClean="0"/>
              <a:t>Fix China following natural disasters</a:t>
            </a:r>
          </a:p>
          <a:p>
            <a:pPr lvl="1"/>
            <a:r>
              <a:rPr lang="en-US" dirty="0" smtClean="0"/>
              <a:t>When dynasty fell it had lost the “mandate of heaven”</a:t>
            </a:r>
          </a:p>
          <a:p>
            <a:pPr lvl="2"/>
            <a:r>
              <a:rPr lang="en-US" dirty="0" smtClean="0"/>
              <a:t>i. e.  - “God” wanted this 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3639"/>
            <a:ext cx="4038600" cy="38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Zhou Dynasty</a:t>
            </a:r>
          </a:p>
          <a:p>
            <a:pPr lvl="1"/>
            <a:r>
              <a:rPr lang="en-US" dirty="0" smtClean="0"/>
              <a:t>Ruled for 900 years</a:t>
            </a:r>
          </a:p>
          <a:p>
            <a:pPr lvl="1"/>
            <a:r>
              <a:rPr lang="en-US" dirty="0" smtClean="0"/>
              <a:t>Contributions</a:t>
            </a:r>
          </a:p>
          <a:p>
            <a:pPr lvl="2"/>
            <a:r>
              <a:rPr lang="en-US" dirty="0" smtClean="0"/>
              <a:t>Culture and trade spread</a:t>
            </a:r>
          </a:p>
          <a:p>
            <a:pPr lvl="2"/>
            <a:r>
              <a:rPr lang="en-US" dirty="0" smtClean="0"/>
              <a:t>Development of iron tools</a:t>
            </a:r>
          </a:p>
          <a:p>
            <a:pPr lvl="2"/>
            <a:r>
              <a:rPr lang="en-US" dirty="0" smtClean="0"/>
              <a:t>Life of CONFUCIUS</a:t>
            </a:r>
          </a:p>
          <a:p>
            <a:pPr lvl="3"/>
            <a:r>
              <a:rPr lang="en-US" dirty="0" smtClean="0"/>
              <a:t>Chinese philosopher</a:t>
            </a:r>
          </a:p>
          <a:p>
            <a:pPr lvl="4"/>
            <a:r>
              <a:rPr lang="en-US" dirty="0" smtClean="0"/>
              <a:t>System of thought based on discipline and moral conduct</a:t>
            </a:r>
          </a:p>
          <a:p>
            <a:pPr lvl="2"/>
            <a:r>
              <a:rPr lang="en-US" dirty="0" smtClean="0"/>
              <a:t>Life of LAOZI</a:t>
            </a:r>
          </a:p>
          <a:p>
            <a:pPr lvl="3"/>
            <a:r>
              <a:rPr lang="en-US" dirty="0" smtClean="0"/>
              <a:t>Founder of DAOISM</a:t>
            </a:r>
          </a:p>
          <a:p>
            <a:pPr lvl="4"/>
            <a:r>
              <a:rPr lang="en-US" dirty="0" smtClean="0"/>
              <a:t>Philosophy of simplicity and harmony with nature</a:t>
            </a:r>
          </a:p>
          <a:p>
            <a:pPr lvl="2"/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3639"/>
            <a:ext cx="4038600" cy="38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0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200s B.C.</a:t>
            </a:r>
          </a:p>
          <a:p>
            <a:pPr lvl="1"/>
            <a:r>
              <a:rPr lang="en-US" dirty="0" smtClean="0"/>
              <a:t>Qin Shi Huang Di unites China</a:t>
            </a:r>
          </a:p>
          <a:p>
            <a:pPr lvl="2"/>
            <a:r>
              <a:rPr lang="en-US" dirty="0" smtClean="0"/>
              <a:t>Builds first section of Great Wall</a:t>
            </a:r>
          </a:p>
          <a:p>
            <a:r>
              <a:rPr lang="en-US" dirty="0" smtClean="0"/>
              <a:t>Later dynasties</a:t>
            </a:r>
          </a:p>
          <a:p>
            <a:pPr lvl="1"/>
            <a:r>
              <a:rPr lang="en-US" dirty="0" smtClean="0"/>
              <a:t>Han, Tang</a:t>
            </a:r>
          </a:p>
          <a:p>
            <a:pPr lvl="2"/>
            <a:r>
              <a:rPr lang="en-US" dirty="0" smtClean="0"/>
              <a:t>Chinese culture spreads to all of E. Asia</a:t>
            </a:r>
          </a:p>
          <a:p>
            <a:pPr lvl="1"/>
            <a:r>
              <a:rPr lang="en-US" dirty="0" smtClean="0"/>
              <a:t>Ming</a:t>
            </a:r>
          </a:p>
          <a:p>
            <a:pPr lvl="2"/>
            <a:r>
              <a:rPr lang="en-US" dirty="0" smtClean="0"/>
              <a:t>Zheng He sails to E. Africa</a:t>
            </a:r>
          </a:p>
          <a:p>
            <a:pPr lvl="1"/>
            <a:r>
              <a:rPr lang="en-US" dirty="0" smtClean="0"/>
              <a:t>Qing</a:t>
            </a:r>
          </a:p>
          <a:p>
            <a:pPr lvl="2"/>
            <a:r>
              <a:rPr lang="en-US" dirty="0" smtClean="0"/>
              <a:t>Mid-1600s to early 1900s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483" y="1600200"/>
            <a:ext cx="373403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6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Korea</a:t>
            </a:r>
          </a:p>
          <a:p>
            <a:pPr lvl="1"/>
            <a:r>
              <a:rPr lang="en-US" dirty="0" smtClean="0"/>
              <a:t>1200 B. C. </a:t>
            </a:r>
          </a:p>
          <a:p>
            <a:pPr lvl="2"/>
            <a:r>
              <a:rPr lang="en-US" dirty="0" smtClean="0"/>
              <a:t>Chinese settlers bring culture to Koreans</a:t>
            </a:r>
          </a:p>
          <a:p>
            <a:pPr lvl="3"/>
            <a:r>
              <a:rPr lang="en-US" dirty="0" smtClean="0"/>
              <a:t>Buddhism spread a bit later and becomes major Korean religion</a:t>
            </a:r>
          </a:p>
          <a:p>
            <a:pPr lvl="1"/>
            <a:r>
              <a:rPr lang="en-US" dirty="0" smtClean="0"/>
              <a:t>Later  centuries</a:t>
            </a:r>
          </a:p>
          <a:p>
            <a:pPr lvl="2"/>
            <a:r>
              <a:rPr lang="en-US" dirty="0" smtClean="0"/>
              <a:t>Silla and Koryo dynasties unite Peninsula</a:t>
            </a:r>
          </a:p>
          <a:p>
            <a:pPr lvl="2"/>
            <a:r>
              <a:rPr lang="en-US" dirty="0" smtClean="0"/>
              <a:t>A.D. 1300</a:t>
            </a:r>
          </a:p>
          <a:p>
            <a:pPr lvl="3"/>
            <a:r>
              <a:rPr lang="en-US" dirty="0" smtClean="0"/>
              <a:t>China takes Korea</a:t>
            </a:r>
          </a:p>
          <a:p>
            <a:pPr lvl="4"/>
            <a:r>
              <a:rPr lang="en-US" dirty="0" smtClean="0"/>
              <a:t>Confucianism spread – becomes model for Korean government, education, and family life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720056"/>
            <a:ext cx="3162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87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Early Japan</a:t>
            </a:r>
          </a:p>
          <a:p>
            <a:pPr lvl="1"/>
            <a:r>
              <a:rPr lang="en-US" dirty="0" smtClean="0"/>
              <a:t>Korea linked Chinese and Japanese culture</a:t>
            </a:r>
          </a:p>
          <a:p>
            <a:pPr lvl="1"/>
            <a:r>
              <a:rPr lang="en-US" dirty="0" smtClean="0"/>
              <a:t>Once ruled buy CLANS</a:t>
            </a:r>
          </a:p>
          <a:p>
            <a:pPr lvl="2"/>
            <a:r>
              <a:rPr lang="en-US" dirty="0" smtClean="0"/>
              <a:t>Family groups</a:t>
            </a:r>
          </a:p>
          <a:p>
            <a:pPr lvl="1"/>
            <a:r>
              <a:rPr lang="en-US" dirty="0" smtClean="0"/>
              <a:t>Yoritomo Minamoto became Japanese first SHOGUN</a:t>
            </a:r>
          </a:p>
          <a:p>
            <a:pPr lvl="2"/>
            <a:r>
              <a:rPr lang="en-US" dirty="0" smtClean="0"/>
              <a:t>Military ruler</a:t>
            </a:r>
          </a:p>
          <a:p>
            <a:pPr lvl="2"/>
            <a:r>
              <a:rPr lang="en-US" dirty="0" smtClean="0"/>
              <a:t>SAMURAI, or professional soldiers, supported him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92772"/>
            <a:ext cx="4038600" cy="354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683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Contact with West</a:t>
            </a:r>
          </a:p>
          <a:p>
            <a:pPr lvl="1"/>
            <a:r>
              <a:rPr lang="en-US" dirty="0" smtClean="0"/>
              <a:t>1600s</a:t>
            </a:r>
          </a:p>
          <a:p>
            <a:pPr lvl="2"/>
            <a:r>
              <a:rPr lang="en-US" dirty="0" smtClean="0"/>
              <a:t>Europeans trade with China</a:t>
            </a:r>
          </a:p>
          <a:p>
            <a:pPr lvl="3"/>
            <a:r>
              <a:rPr lang="en-US" dirty="0" smtClean="0"/>
              <a:t>Limited trade</a:t>
            </a:r>
          </a:p>
          <a:p>
            <a:pPr lvl="4"/>
            <a:r>
              <a:rPr lang="en-US" dirty="0" smtClean="0"/>
              <a:t>Port of GUANGZHOU opened</a:t>
            </a:r>
          </a:p>
          <a:p>
            <a:pPr lvl="5"/>
            <a:r>
              <a:rPr lang="en-US" dirty="0" smtClean="0"/>
              <a:t>Euros want more trade!</a:t>
            </a:r>
          </a:p>
          <a:p>
            <a:pPr lvl="1"/>
            <a:r>
              <a:rPr lang="en-US" dirty="0" smtClean="0"/>
              <a:t>Europeans use warships to take over SPHERES OF INFLUENCE in China</a:t>
            </a:r>
          </a:p>
          <a:p>
            <a:pPr lvl="2"/>
            <a:r>
              <a:rPr lang="en-US" dirty="0" smtClean="0"/>
              <a:t>Areas in which they had special trading rights</a:t>
            </a:r>
          </a:p>
          <a:p>
            <a:pPr lvl="1"/>
            <a:r>
              <a:rPr lang="en-US" dirty="0" smtClean="0"/>
              <a:t>1854 – U. S. Naval officer Commodore Perry forces Japan to open up trade</a:t>
            </a:r>
          </a:p>
          <a:p>
            <a:pPr lvl="2"/>
            <a:r>
              <a:rPr lang="en-US" dirty="0" smtClean="0"/>
              <a:t>End of Japanese isolation</a:t>
            </a:r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29908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336343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03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Revolutionary China</a:t>
            </a:r>
          </a:p>
          <a:p>
            <a:pPr lvl="1"/>
            <a:r>
              <a:rPr lang="en-US" dirty="0" smtClean="0"/>
              <a:t>1911</a:t>
            </a:r>
          </a:p>
          <a:p>
            <a:pPr lvl="2"/>
            <a:r>
              <a:rPr lang="en-US" dirty="0" smtClean="0"/>
              <a:t>Revolution by Sun Yat-sen</a:t>
            </a:r>
          </a:p>
          <a:p>
            <a:pPr lvl="3"/>
            <a:r>
              <a:rPr lang="en-US" dirty="0" smtClean="0"/>
              <a:t>End rule of emperors</a:t>
            </a:r>
          </a:p>
          <a:p>
            <a:pPr lvl="1"/>
            <a:r>
              <a:rPr lang="en-US" dirty="0" smtClean="0"/>
              <a:t>1927</a:t>
            </a:r>
          </a:p>
          <a:p>
            <a:pPr lvl="2"/>
            <a:r>
              <a:rPr lang="en-US" dirty="0" smtClean="0"/>
              <a:t>Military leader Chiang Kai-shek forms Nationalist government</a:t>
            </a:r>
          </a:p>
          <a:p>
            <a:pPr lvl="2"/>
            <a:r>
              <a:rPr lang="en-US" dirty="0" smtClean="0"/>
              <a:t>Fights civil war against Chinese Communists led by Mao Zedong</a:t>
            </a:r>
          </a:p>
          <a:p>
            <a:pPr lvl="3"/>
            <a:r>
              <a:rPr lang="en-US" dirty="0" smtClean="0"/>
              <a:t>Communists win and set up People’s Republic of China (PRC) in 1949</a:t>
            </a:r>
          </a:p>
          <a:p>
            <a:pPr lvl="3"/>
            <a:r>
              <a:rPr lang="en-US" dirty="0" smtClean="0"/>
              <a:t>Nationalist government flees to Taiwan</a:t>
            </a:r>
          </a:p>
          <a:p>
            <a:pPr lvl="4"/>
            <a:r>
              <a:rPr lang="en-US" dirty="0" smtClean="0"/>
              <a:t>Set up government called Republic of China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43200"/>
            <a:ext cx="20955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764" y="2743200"/>
            <a:ext cx="1828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529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Communist China</a:t>
            </a:r>
          </a:p>
          <a:p>
            <a:pPr lvl="1"/>
            <a:r>
              <a:rPr lang="en-US" dirty="0" smtClean="0"/>
              <a:t>Great Leap Forward</a:t>
            </a:r>
          </a:p>
          <a:p>
            <a:pPr lvl="2"/>
            <a:r>
              <a:rPr lang="en-US" dirty="0" smtClean="0"/>
              <a:t>1950s</a:t>
            </a:r>
          </a:p>
          <a:p>
            <a:pPr lvl="2"/>
            <a:r>
              <a:rPr lang="en-US" dirty="0" smtClean="0"/>
              <a:t>Millions of Chinese starve to death</a:t>
            </a:r>
          </a:p>
          <a:p>
            <a:pPr lvl="1"/>
            <a:r>
              <a:rPr lang="en-US" dirty="0" smtClean="0"/>
              <a:t>Cultural Revolution (late 60s)</a:t>
            </a:r>
          </a:p>
          <a:p>
            <a:pPr lvl="2"/>
            <a:r>
              <a:rPr lang="en-US" dirty="0" smtClean="0"/>
              <a:t>Mao afraid of losing power</a:t>
            </a:r>
          </a:p>
          <a:p>
            <a:pPr lvl="3"/>
            <a:r>
              <a:rPr lang="en-US" dirty="0" smtClean="0"/>
              <a:t>Starts “cult of personality”</a:t>
            </a:r>
          </a:p>
          <a:p>
            <a:pPr lvl="4"/>
            <a:r>
              <a:rPr lang="en-US" dirty="0" smtClean="0"/>
              <a:t>Young followers (“Red Guards”) go around killing people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04411"/>
            <a:ext cx="4038600" cy="291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2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47625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42672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488532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31227"/>
            <a:ext cx="40005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590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&amp; Government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Japan’s Transformation</a:t>
            </a:r>
          </a:p>
          <a:p>
            <a:pPr lvl="1"/>
            <a:r>
              <a:rPr lang="en-US" dirty="0" smtClean="0"/>
              <a:t>1890-1940s</a:t>
            </a:r>
          </a:p>
          <a:p>
            <a:pPr lvl="2"/>
            <a:r>
              <a:rPr lang="en-US" dirty="0" smtClean="0"/>
              <a:t>Japan industrializes</a:t>
            </a:r>
          </a:p>
          <a:p>
            <a:pPr lvl="2"/>
            <a:r>
              <a:rPr lang="en-US" dirty="0" smtClean="0"/>
              <a:t>Becomes “modern”</a:t>
            </a:r>
          </a:p>
          <a:p>
            <a:pPr lvl="2"/>
            <a:r>
              <a:rPr lang="en-US" dirty="0" smtClean="0"/>
              <a:t>Creates huge Empire that takes over much of East Asia in 1930s/1940s</a:t>
            </a:r>
          </a:p>
          <a:p>
            <a:pPr lvl="2"/>
            <a:r>
              <a:rPr lang="en-US" dirty="0" smtClean="0"/>
              <a:t>Bombs America</a:t>
            </a:r>
          </a:p>
          <a:p>
            <a:pPr lvl="3"/>
            <a:r>
              <a:rPr lang="en-US" dirty="0" smtClean="0"/>
              <a:t>WWII </a:t>
            </a:r>
          </a:p>
          <a:p>
            <a:pPr lvl="4"/>
            <a:r>
              <a:rPr lang="en-US" dirty="0" smtClean="0"/>
              <a:t>Japan loses</a:t>
            </a:r>
          </a:p>
          <a:p>
            <a:pPr lvl="5"/>
            <a:r>
              <a:rPr lang="en-US" dirty="0" smtClean="0"/>
              <a:t>Becomes democracy after war</a:t>
            </a:r>
          </a:p>
          <a:p>
            <a:pPr marL="2286000" lvl="5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7318"/>
            <a:ext cx="4038600" cy="269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614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&amp; Governments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Divided Korea</a:t>
            </a:r>
          </a:p>
          <a:p>
            <a:pPr lvl="1"/>
            <a:r>
              <a:rPr lang="en-US" dirty="0" smtClean="0"/>
              <a:t>After WWII</a:t>
            </a:r>
          </a:p>
          <a:p>
            <a:pPr lvl="2"/>
            <a:r>
              <a:rPr lang="en-US" dirty="0" smtClean="0"/>
              <a:t>Korea divided</a:t>
            </a:r>
          </a:p>
          <a:p>
            <a:pPr lvl="3"/>
            <a:r>
              <a:rPr lang="en-US" dirty="0" smtClean="0"/>
              <a:t>Communist North</a:t>
            </a:r>
          </a:p>
          <a:p>
            <a:pPr lvl="3"/>
            <a:r>
              <a:rPr lang="en-US" dirty="0" smtClean="0"/>
              <a:t>Capitalist South</a:t>
            </a:r>
          </a:p>
          <a:p>
            <a:pPr lvl="2"/>
            <a:r>
              <a:rPr lang="en-US" dirty="0" smtClean="0"/>
              <a:t>North invades South</a:t>
            </a:r>
          </a:p>
          <a:p>
            <a:pPr lvl="3"/>
            <a:r>
              <a:rPr lang="en-US" dirty="0" smtClean="0"/>
              <a:t>United States + United Nations comes to help</a:t>
            </a:r>
          </a:p>
          <a:p>
            <a:pPr lvl="4"/>
            <a:r>
              <a:rPr lang="en-US" dirty="0" smtClean="0"/>
              <a:t>Stalemate at 38</a:t>
            </a:r>
            <a:r>
              <a:rPr lang="en-US" baseline="30000" dirty="0" smtClean="0"/>
              <a:t>th</a:t>
            </a:r>
            <a:r>
              <a:rPr lang="en-US" dirty="0" smtClean="0"/>
              <a:t> parallel (1953)</a:t>
            </a:r>
          </a:p>
          <a:p>
            <a:pPr lvl="5"/>
            <a:r>
              <a:rPr lang="en-US" dirty="0" smtClean="0"/>
              <a:t>No peace treaty ever signed</a:t>
            </a:r>
          </a:p>
          <a:p>
            <a:pPr lvl="1"/>
            <a:r>
              <a:rPr lang="en-US" dirty="0" smtClean="0"/>
              <a:t>North Korea still a dictatorship</a:t>
            </a:r>
          </a:p>
          <a:p>
            <a:pPr lvl="1"/>
            <a:r>
              <a:rPr lang="en-US" dirty="0" smtClean="0"/>
              <a:t>South Korea a democracy</a:t>
            </a:r>
          </a:p>
          <a:p>
            <a:r>
              <a:rPr lang="en-US" dirty="0" smtClean="0"/>
              <a:t>Mongolia</a:t>
            </a:r>
          </a:p>
          <a:p>
            <a:pPr lvl="1"/>
            <a:r>
              <a:rPr lang="en-US" dirty="0" smtClean="0"/>
              <a:t>Communist until fall of Soviet Union</a:t>
            </a:r>
          </a:p>
          <a:p>
            <a:pPr lvl="1"/>
            <a:r>
              <a:rPr lang="en-US" dirty="0" smtClean="0"/>
              <a:t>Now a market economy</a:t>
            </a:r>
          </a:p>
          <a:p>
            <a:pPr lvl="1"/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647" y="1600200"/>
            <a:ext cx="30457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85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967</Words>
  <Application>Microsoft Office PowerPoint</Application>
  <PresentationFormat>On-screen Show (4:3)</PresentationFormat>
  <Paragraphs>198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Climate and Vegetation (continued)</vt:lpstr>
      <vt:lpstr>Chapter 27</vt:lpstr>
      <vt:lpstr>Population Patterns</vt:lpstr>
      <vt:lpstr>Population Patterns (cont.)</vt:lpstr>
      <vt:lpstr>Population Patterns (cont.)</vt:lpstr>
      <vt:lpstr>Population Patterns (cont.)</vt:lpstr>
      <vt:lpstr>Population Patterns (cont.)</vt:lpstr>
      <vt:lpstr>Population Patterns (cont.)</vt:lpstr>
      <vt:lpstr>Population Patterns (cont.)</vt:lpstr>
      <vt:lpstr>History and Government</vt:lpstr>
      <vt:lpstr>History and Governments (cont.)</vt:lpstr>
      <vt:lpstr>History and Governments (cont.)</vt:lpstr>
      <vt:lpstr>History and Governments (cont.)</vt:lpstr>
      <vt:lpstr>History and Governments (cont.)</vt:lpstr>
      <vt:lpstr>History and Governments (cont.)</vt:lpstr>
      <vt:lpstr>History and Governments (cont.)</vt:lpstr>
      <vt:lpstr>History and Governments (cont.)</vt:lpstr>
      <vt:lpstr>History and Governments (cont.)</vt:lpstr>
      <vt:lpstr>PowerPoint Presentation</vt:lpstr>
      <vt:lpstr>History &amp; Government (cont.)</vt:lpstr>
      <vt:lpstr>History &amp; Governments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27</dc:title>
  <dc:creator>Peter Novick</dc:creator>
  <cp:lastModifiedBy>Peter Novick</cp:lastModifiedBy>
  <cp:revision>26</cp:revision>
  <dcterms:created xsi:type="dcterms:W3CDTF">2016-03-09T13:55:19Z</dcterms:created>
  <dcterms:modified xsi:type="dcterms:W3CDTF">2016-04-15T17:34:17Z</dcterms:modified>
</cp:coreProperties>
</file>